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57" r:id="rId9"/>
    <p:sldId id="258" r:id="rId10"/>
    <p:sldId id="259" r:id="rId11"/>
    <p:sldId id="260" r:id="rId12"/>
    <p:sldId id="261" r:id="rId13"/>
    <p:sldId id="262" r:id="rId14"/>
    <p:sldId id="284" r:id="rId15"/>
    <p:sldId id="285" r:id="rId16"/>
    <p:sldId id="263" r:id="rId17"/>
    <p:sldId id="276" r:id="rId18"/>
    <p:sldId id="266" r:id="rId19"/>
    <p:sldId id="286" r:id="rId20"/>
    <p:sldId id="271" r:id="rId21"/>
    <p:sldId id="277" r:id="rId22"/>
    <p:sldId id="272" r:id="rId23"/>
    <p:sldId id="274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49496B7-EAC7-434D-B29A-E3C6FB1002F2}" type="datetimeFigureOut">
              <a:rPr lang="en-IN" smtClean="0"/>
              <a:t>29-10-2018</a:t>
            </a:fld>
            <a:endParaRPr lang="en-IN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025195A-BF5C-4B0F-B13A-7C7135194CA8}" type="slidenum">
              <a:rPr lang="en-IN" smtClean="0"/>
              <a:t>‹#›</a:t>
            </a:fld>
            <a:endParaRPr lang="en-IN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6B7-EAC7-434D-B29A-E3C6FB1002F2}" type="datetimeFigureOut">
              <a:rPr lang="en-IN" smtClean="0"/>
              <a:t>29-10-2018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195A-BF5C-4B0F-B13A-7C7135194CA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6B7-EAC7-434D-B29A-E3C6FB1002F2}" type="datetimeFigureOut">
              <a:rPr lang="en-IN" smtClean="0"/>
              <a:t>29-10-2018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195A-BF5C-4B0F-B13A-7C7135194CA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6B7-EAC7-434D-B29A-E3C6FB1002F2}" type="datetimeFigureOut">
              <a:rPr lang="en-IN" smtClean="0"/>
              <a:t>29-10-2018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195A-BF5C-4B0F-B13A-7C7135194CA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6B7-EAC7-434D-B29A-E3C6FB1002F2}" type="datetimeFigureOut">
              <a:rPr lang="en-IN" smtClean="0"/>
              <a:t>29-10-2018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195A-BF5C-4B0F-B13A-7C7135194CA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6B7-EAC7-434D-B29A-E3C6FB1002F2}" type="datetimeFigureOut">
              <a:rPr lang="en-IN" smtClean="0"/>
              <a:t>29-10-2018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195A-BF5C-4B0F-B13A-7C7135194CA8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6B7-EAC7-434D-B29A-E3C6FB1002F2}" type="datetimeFigureOut">
              <a:rPr lang="en-IN" smtClean="0"/>
              <a:t>29-10-2018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195A-BF5C-4B0F-B13A-7C7135194CA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6B7-EAC7-434D-B29A-E3C6FB1002F2}" type="datetimeFigureOut">
              <a:rPr lang="en-IN" smtClean="0"/>
              <a:t>29-10-2018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195A-BF5C-4B0F-B13A-7C7135194CA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6B7-EAC7-434D-B29A-E3C6FB1002F2}" type="datetimeFigureOut">
              <a:rPr lang="en-IN" smtClean="0"/>
              <a:t>29-10-2018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195A-BF5C-4B0F-B13A-7C7135194CA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6B7-EAC7-434D-B29A-E3C6FB1002F2}" type="datetimeFigureOut">
              <a:rPr lang="en-IN" smtClean="0"/>
              <a:t>29-10-2018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195A-BF5C-4B0F-B13A-7C7135194CA8}" type="slidenum">
              <a:rPr lang="en-IN" smtClean="0"/>
              <a:t>‹#›</a:t>
            </a:fld>
            <a:endParaRPr lang="en-IN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6B7-EAC7-434D-B29A-E3C6FB1002F2}" type="datetimeFigureOut">
              <a:rPr lang="en-IN" smtClean="0"/>
              <a:t>29-10-2018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195A-BF5C-4B0F-B13A-7C7135194CA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49496B7-EAC7-434D-B29A-E3C6FB1002F2}" type="datetimeFigureOut">
              <a:rPr lang="en-IN" smtClean="0"/>
              <a:t>29-10-2018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025195A-BF5C-4B0F-B13A-7C7135194CA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 smtClean="0"/>
              <a:t>Ecocriticism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n-IN" sz="2000" b="1" i="1" dirty="0" smtClean="0">
                <a:solidFill>
                  <a:schemeClr val="tx1"/>
                </a:solidFill>
              </a:rPr>
              <a:t>DR. Cheryl Davis</a:t>
            </a:r>
          </a:p>
          <a:p>
            <a:pPr algn="r"/>
            <a:r>
              <a:rPr lang="en-IN" sz="2000" b="1" i="1" dirty="0" smtClean="0">
                <a:solidFill>
                  <a:schemeClr val="tx1"/>
                </a:solidFill>
              </a:rPr>
              <a:t>Assistant Professor of English</a:t>
            </a:r>
          </a:p>
          <a:p>
            <a:pPr algn="r"/>
            <a:r>
              <a:rPr lang="en-IN" sz="2000" b="1" i="1" dirty="0" smtClean="0">
                <a:solidFill>
                  <a:schemeClr val="tx1"/>
                </a:solidFill>
              </a:rPr>
              <a:t>St. Joseph’s College(Autonomous)</a:t>
            </a:r>
          </a:p>
          <a:p>
            <a:pPr algn="r"/>
            <a:r>
              <a:rPr lang="en-IN" sz="2000" b="1" i="1" dirty="0" smtClean="0">
                <a:solidFill>
                  <a:schemeClr val="tx1"/>
                </a:solidFill>
              </a:rPr>
              <a:t>Tiruchirappalli - 620002</a:t>
            </a:r>
            <a:endParaRPr lang="en-IN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Ecocritics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err="1" smtClean="0"/>
              <a:t>Cheryll</a:t>
            </a:r>
            <a:r>
              <a:rPr lang="en-IN" b="1" dirty="0" smtClean="0"/>
              <a:t> </a:t>
            </a:r>
            <a:r>
              <a:rPr lang="en-IN" b="1" dirty="0" err="1" smtClean="0"/>
              <a:t>Glotfelty</a:t>
            </a:r>
            <a:r>
              <a:rPr lang="en-IN" dirty="0"/>
              <a:t> </a:t>
            </a:r>
            <a:r>
              <a:rPr lang="en-IN" dirty="0" smtClean="0"/>
              <a:t>– Associate Professor of Literature and the environment at the University of Nevada, Reno revived the term </a:t>
            </a:r>
            <a:r>
              <a:rPr lang="en-IN" dirty="0" err="1" smtClean="0"/>
              <a:t>ecocriticism</a:t>
            </a:r>
            <a:r>
              <a:rPr lang="en-IN" dirty="0" smtClean="0"/>
              <a:t> as “ the study of nature writing” – </a:t>
            </a:r>
            <a:r>
              <a:rPr lang="en-IN" b="1" i="1" dirty="0" smtClean="0"/>
              <a:t>The </a:t>
            </a:r>
            <a:r>
              <a:rPr lang="en-IN" b="1" i="1" dirty="0" err="1" smtClean="0"/>
              <a:t>Ecocritical</a:t>
            </a:r>
            <a:r>
              <a:rPr lang="en-IN" b="1" i="1" dirty="0" smtClean="0"/>
              <a:t> Reader</a:t>
            </a:r>
          </a:p>
          <a:p>
            <a:r>
              <a:rPr lang="en-IN" dirty="0" smtClean="0"/>
              <a:t>It is also called as “</a:t>
            </a:r>
            <a:r>
              <a:rPr lang="en-IN" b="1" dirty="0" smtClean="0"/>
              <a:t>Green Cultural Studies</a:t>
            </a:r>
            <a:r>
              <a:rPr lang="en-IN" dirty="0" smtClean="0"/>
              <a:t>”</a:t>
            </a:r>
          </a:p>
          <a:p>
            <a:r>
              <a:rPr lang="en-IN" dirty="0" smtClean="0"/>
              <a:t>It is concerned with populations, communities, ecosystems and biosphere.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2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American and British Literature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051" y="2323652"/>
            <a:ext cx="6777317" cy="3508977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ASLE</a:t>
            </a:r>
            <a:r>
              <a:rPr lang="en-IN" dirty="0" smtClean="0"/>
              <a:t> </a:t>
            </a:r>
            <a:r>
              <a:rPr lang="en-IN" dirty="0" smtClean="0"/>
              <a:t>– Association of the study of Literature and Environment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ISLE </a:t>
            </a:r>
            <a:r>
              <a:rPr lang="en-IN" dirty="0" smtClean="0"/>
              <a:t>– Journal – Interdisciplinary studies in Literature and Environment </a:t>
            </a:r>
          </a:p>
        </p:txBody>
      </p:sp>
    </p:spTree>
    <p:extLst>
      <p:ext uri="{BB962C8B-B14F-4D97-AF65-F5344CB8AC3E}">
        <p14:creationId xmlns:p14="http://schemas.microsoft.com/office/powerpoint/2010/main" val="318344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Origin - Ecology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59" y="2323652"/>
            <a:ext cx="6777317" cy="3508977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Ecology taken from the Greek “</a:t>
            </a:r>
            <a:r>
              <a:rPr lang="en-IN" b="1" dirty="0" err="1" smtClean="0"/>
              <a:t>oikos</a:t>
            </a:r>
            <a:r>
              <a:rPr lang="en-IN" dirty="0" smtClean="0"/>
              <a:t>”, meaning </a:t>
            </a:r>
            <a:r>
              <a:rPr lang="en-IN" b="1" dirty="0" smtClean="0"/>
              <a:t>house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 term coined by </a:t>
            </a:r>
            <a:r>
              <a:rPr lang="en-IN" b="1" dirty="0" smtClean="0"/>
              <a:t>Ernest Haeckel, German biologist in 1866</a:t>
            </a:r>
          </a:p>
          <a:p>
            <a:r>
              <a:rPr lang="en-IN" dirty="0" smtClean="0"/>
              <a:t>Eco in short of Ecology which is concerned with the relationships between living organisms in their natural environment as well as their relationship with that environment.</a:t>
            </a:r>
          </a:p>
          <a:p>
            <a:r>
              <a:rPr lang="en-IN" dirty="0" smtClean="0"/>
              <a:t>How man’s relationship with his physical environment are reflected in Literature.</a:t>
            </a:r>
          </a:p>
          <a:p>
            <a:r>
              <a:rPr lang="en-IN" dirty="0" smtClean="0"/>
              <a:t>A combination of natural science and a humanistic discipline.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03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Important </a:t>
            </a:r>
            <a:r>
              <a:rPr lang="en-IN" dirty="0" err="1" smtClean="0"/>
              <a:t>Ecocritics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420888"/>
            <a:ext cx="6777317" cy="2975425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endParaRPr lang="en-IN" dirty="0" smtClean="0"/>
          </a:p>
          <a:p>
            <a:r>
              <a:rPr lang="en-IN" b="1" dirty="0" err="1" smtClean="0"/>
              <a:t>Cheryll</a:t>
            </a:r>
            <a:r>
              <a:rPr lang="en-IN" b="1" dirty="0" smtClean="0"/>
              <a:t> </a:t>
            </a:r>
            <a:r>
              <a:rPr lang="en-IN" b="1" dirty="0" err="1" smtClean="0"/>
              <a:t>Glotfelty</a:t>
            </a:r>
            <a:endParaRPr lang="en-IN" b="1" dirty="0" smtClean="0"/>
          </a:p>
          <a:p>
            <a:r>
              <a:rPr lang="en-IN" b="1" dirty="0" smtClean="0"/>
              <a:t>Simon C. </a:t>
            </a:r>
            <a:r>
              <a:rPr lang="en-IN" b="1" dirty="0" err="1" smtClean="0"/>
              <a:t>Estok</a:t>
            </a:r>
            <a:endParaRPr lang="en-IN" b="1" dirty="0"/>
          </a:p>
          <a:p>
            <a:r>
              <a:rPr lang="en-IN" b="1" dirty="0" smtClean="0"/>
              <a:t> Harold Fromm</a:t>
            </a:r>
          </a:p>
          <a:p>
            <a:r>
              <a:rPr lang="en-IN" b="1" dirty="0" smtClean="0"/>
              <a:t>William Howarth</a:t>
            </a:r>
          </a:p>
          <a:p>
            <a:r>
              <a:rPr lang="en-IN" b="1" dirty="0" smtClean="0"/>
              <a:t> William </a:t>
            </a:r>
            <a:r>
              <a:rPr lang="en-IN" b="1" dirty="0" err="1" smtClean="0"/>
              <a:t>Rueckert</a:t>
            </a:r>
            <a:endParaRPr lang="en-IN" b="1" dirty="0"/>
          </a:p>
          <a:p>
            <a:r>
              <a:rPr lang="en-IN" b="1" dirty="0" smtClean="0"/>
              <a:t> </a:t>
            </a:r>
            <a:r>
              <a:rPr lang="en-IN" b="1" dirty="0" err="1" smtClean="0"/>
              <a:t>Suellen</a:t>
            </a:r>
            <a:r>
              <a:rPr lang="en-IN" b="1" dirty="0" smtClean="0"/>
              <a:t> Campbell</a:t>
            </a:r>
          </a:p>
          <a:p>
            <a:r>
              <a:rPr lang="en-IN" b="1" dirty="0" smtClean="0"/>
              <a:t> Michael P. Branch </a:t>
            </a:r>
          </a:p>
          <a:p>
            <a:r>
              <a:rPr lang="en-IN" b="1" dirty="0" smtClean="0"/>
              <a:t>Glen A. Love.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3507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Poets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2170664"/>
            <a:ext cx="6912886" cy="3885723"/>
          </a:xfrm>
        </p:spPr>
      </p:pic>
    </p:spTree>
    <p:extLst>
      <p:ext uri="{BB962C8B-B14F-4D97-AF65-F5344CB8AC3E}">
        <p14:creationId xmlns:p14="http://schemas.microsoft.com/office/powerpoint/2010/main" val="1803937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Robert Frost, Ralph Waldo Emerson and Henry David Thoreau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44" y="2725737"/>
            <a:ext cx="1685925" cy="2705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25737"/>
            <a:ext cx="1847850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28" y="2708481"/>
            <a:ext cx="20764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6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Themes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Man always exists within some natural environment.</a:t>
            </a:r>
          </a:p>
          <a:p>
            <a:r>
              <a:rPr lang="en-IN" dirty="0" smtClean="0"/>
              <a:t>The survival of the earth</a:t>
            </a:r>
          </a:p>
          <a:p>
            <a:r>
              <a:rPr lang="en-IN" dirty="0" smtClean="0"/>
              <a:t>Man’s identity with the physical and cultural environment.</a:t>
            </a:r>
          </a:p>
          <a:p>
            <a:r>
              <a:rPr lang="en-IN" dirty="0" smtClean="0"/>
              <a:t>Man threatened in the ecologically degraded world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84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Themes Continued-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Overexploitation of natural resources</a:t>
            </a:r>
          </a:p>
          <a:p>
            <a:r>
              <a:rPr lang="en-IN" dirty="0"/>
              <a:t>Man’s disregard of air, water and soil that sustains him.</a:t>
            </a:r>
          </a:p>
          <a:p>
            <a:r>
              <a:rPr lang="en-IN" dirty="0"/>
              <a:t>The survival of both man and the earth.</a:t>
            </a:r>
          </a:p>
          <a:p>
            <a:r>
              <a:rPr lang="en-IN" dirty="0"/>
              <a:t>Humanists fight for the world in which they live in.</a:t>
            </a:r>
          </a:p>
          <a:p>
            <a:r>
              <a:rPr lang="en-IN" dirty="0"/>
              <a:t>The combination of the physical and the spiritual – God – man – nature.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72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Anthropocentric – Human </a:t>
            </a:r>
            <a:r>
              <a:rPr lang="en-IN" sz="2800" dirty="0" err="1" smtClean="0"/>
              <a:t>Centered</a:t>
            </a:r>
            <a:r>
              <a:rPr lang="en-IN" sz="2800" dirty="0" smtClean="0"/>
              <a:t> </a:t>
            </a:r>
            <a:r>
              <a:rPr lang="en-IN" sz="2800" dirty="0" smtClean="0"/>
              <a:t>and </a:t>
            </a:r>
            <a:r>
              <a:rPr lang="en-IN" sz="2800" dirty="0" err="1" smtClean="0"/>
              <a:t>Biocentric</a:t>
            </a:r>
            <a:r>
              <a:rPr lang="en-IN" sz="2800" dirty="0" smtClean="0"/>
              <a:t> – Life </a:t>
            </a:r>
            <a:r>
              <a:rPr lang="en-IN" sz="2800" dirty="0" err="1" smtClean="0"/>
              <a:t>Centered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God created man to protect nature</a:t>
            </a:r>
          </a:p>
          <a:p>
            <a:r>
              <a:rPr lang="en-IN" dirty="0" smtClean="0"/>
              <a:t>Man at the centre and nature at the periphery</a:t>
            </a:r>
          </a:p>
          <a:p>
            <a:r>
              <a:rPr lang="en-IN" dirty="0" smtClean="0"/>
              <a:t>Today nature is at the centre and vice versa</a:t>
            </a:r>
          </a:p>
          <a:p>
            <a:r>
              <a:rPr lang="en-IN" dirty="0" smtClean="0"/>
              <a:t>Everyone has to change their anthropocentric attitudes into </a:t>
            </a:r>
            <a:r>
              <a:rPr lang="en-IN" dirty="0" err="1" smtClean="0"/>
              <a:t>biocentric</a:t>
            </a:r>
            <a:r>
              <a:rPr lang="en-IN" dirty="0" smtClean="0"/>
              <a:t> attitudes which is centred around any life on earth.</a:t>
            </a:r>
          </a:p>
          <a:p>
            <a:r>
              <a:rPr lang="en-IN" dirty="0" smtClean="0"/>
              <a:t>Man should change his own way of life and thinking.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942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Ego - Eco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2170664"/>
            <a:ext cx="7024744" cy="3686591"/>
          </a:xfrm>
        </p:spPr>
      </p:pic>
    </p:spTree>
    <p:extLst>
      <p:ext uri="{BB962C8B-B14F-4D97-AF65-F5344CB8AC3E}">
        <p14:creationId xmlns:p14="http://schemas.microsoft.com/office/powerpoint/2010/main" val="103338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of Trees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2420888"/>
            <a:ext cx="7024744" cy="3672408"/>
          </a:xfrm>
        </p:spPr>
      </p:pic>
    </p:spTree>
    <p:extLst>
      <p:ext uri="{BB962C8B-B14F-4D97-AF65-F5344CB8AC3E}">
        <p14:creationId xmlns:p14="http://schemas.microsoft.com/office/powerpoint/2010/main" val="2487179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Area of </a:t>
            </a:r>
            <a:r>
              <a:rPr lang="en-IN" dirty="0" smtClean="0"/>
              <a:t>Study - Research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relationship between man and nature</a:t>
            </a:r>
          </a:p>
          <a:p>
            <a:r>
              <a:rPr lang="en-IN" dirty="0" smtClean="0"/>
              <a:t>Man and the physical environment</a:t>
            </a:r>
          </a:p>
          <a:p>
            <a:r>
              <a:rPr lang="en-IN" dirty="0" smtClean="0"/>
              <a:t>Landscape and mindscape</a:t>
            </a:r>
          </a:p>
          <a:p>
            <a:r>
              <a:rPr lang="en-IN" dirty="0" smtClean="0"/>
              <a:t>Exploitation or destruction of nature</a:t>
            </a:r>
          </a:p>
          <a:p>
            <a:r>
              <a:rPr lang="en-IN" dirty="0" smtClean="0"/>
              <a:t>Ecofeminism</a:t>
            </a:r>
          </a:p>
          <a:p>
            <a:r>
              <a:rPr lang="en-IN" dirty="0" smtClean="0"/>
              <a:t>Eco theology</a:t>
            </a:r>
          </a:p>
          <a:p>
            <a:pPr marL="6858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232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Area of Study – Continued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en-IN" dirty="0" smtClean="0"/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Pollution and Apocalypse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Dwelling and the Earth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Pastor and Wilderness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Animals and Plants (Flora and Fauna)</a:t>
            </a:r>
          </a:p>
          <a:p>
            <a:pPr>
              <a:buFont typeface="Wingdings" pitchFamily="2" charset="2"/>
              <a:buChar char="v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9800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Ecology in Literature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Hemingway’s </a:t>
            </a:r>
            <a:r>
              <a:rPr lang="en-IN" b="1" i="1" dirty="0" smtClean="0"/>
              <a:t>Old Man and the Sea</a:t>
            </a:r>
          </a:p>
          <a:p>
            <a:r>
              <a:rPr lang="en-IN" dirty="0" smtClean="0"/>
              <a:t>J.M Synge’s </a:t>
            </a:r>
            <a:r>
              <a:rPr lang="en-IN" b="1" i="1" dirty="0" smtClean="0"/>
              <a:t>Rider’s to the Sea</a:t>
            </a:r>
          </a:p>
          <a:p>
            <a:r>
              <a:rPr lang="en-IN" dirty="0" err="1" smtClean="0"/>
              <a:t>Sivasankarai</a:t>
            </a:r>
            <a:r>
              <a:rPr lang="en-IN" dirty="0" smtClean="0"/>
              <a:t> </a:t>
            </a:r>
            <a:r>
              <a:rPr lang="en-IN" dirty="0" err="1" smtClean="0"/>
              <a:t>Pillai’s</a:t>
            </a:r>
            <a:r>
              <a:rPr lang="en-IN" dirty="0" smtClean="0"/>
              <a:t> </a:t>
            </a:r>
            <a:r>
              <a:rPr lang="en-IN" b="1" i="1" dirty="0" err="1" smtClean="0"/>
              <a:t>Chemeen</a:t>
            </a:r>
            <a:r>
              <a:rPr lang="en-IN" dirty="0" smtClean="0"/>
              <a:t>.</a:t>
            </a:r>
          </a:p>
          <a:p>
            <a:r>
              <a:rPr lang="en-IN" dirty="0" smtClean="0"/>
              <a:t>Pearl S. Buck’s </a:t>
            </a:r>
            <a:r>
              <a:rPr lang="en-IN" b="1" i="1" dirty="0" smtClean="0"/>
              <a:t>The Good Earth</a:t>
            </a:r>
            <a:r>
              <a:rPr lang="en-IN" dirty="0" smtClean="0"/>
              <a:t>.</a:t>
            </a:r>
          </a:p>
          <a:p>
            <a:r>
              <a:rPr lang="en-IN" dirty="0" smtClean="0"/>
              <a:t>John Steinbeck’s </a:t>
            </a:r>
            <a:r>
              <a:rPr lang="en-IN" b="1" i="1" dirty="0" smtClean="0"/>
              <a:t>The Grapes of Wrath</a:t>
            </a:r>
          </a:p>
          <a:p>
            <a:endParaRPr lang="en-IN" b="1" i="1" dirty="0" smtClean="0"/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416513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Ecology in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W.W.E Ross: </a:t>
            </a:r>
            <a:r>
              <a:rPr lang="en-IN" b="1" i="1" dirty="0" smtClean="0"/>
              <a:t>The Snake Trying</a:t>
            </a:r>
          </a:p>
          <a:p>
            <a:r>
              <a:rPr lang="en-IN" dirty="0" err="1" smtClean="0"/>
              <a:t>Gieve</a:t>
            </a:r>
            <a:r>
              <a:rPr lang="en-IN" dirty="0" smtClean="0"/>
              <a:t> Patel: </a:t>
            </a:r>
            <a:r>
              <a:rPr lang="en-IN" b="1" i="1" dirty="0" smtClean="0"/>
              <a:t>On Killing a Tree</a:t>
            </a:r>
          </a:p>
          <a:p>
            <a:r>
              <a:rPr lang="en-IN" dirty="0" err="1" smtClean="0"/>
              <a:t>Imtiaz</a:t>
            </a:r>
            <a:r>
              <a:rPr lang="en-IN" dirty="0" smtClean="0"/>
              <a:t> </a:t>
            </a:r>
            <a:r>
              <a:rPr lang="en-IN" dirty="0" err="1" smtClean="0"/>
              <a:t>Dharkar</a:t>
            </a:r>
            <a:r>
              <a:rPr lang="en-IN" dirty="0" smtClean="0"/>
              <a:t>: </a:t>
            </a:r>
            <a:r>
              <a:rPr lang="en-IN" b="1" i="1" dirty="0" smtClean="0"/>
              <a:t>Blessing</a:t>
            </a:r>
          </a:p>
          <a:p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16849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b="1" dirty="0" smtClean="0"/>
              <a:t>Mahatma </a:t>
            </a:r>
            <a:r>
              <a:rPr lang="en-IN" b="1" dirty="0"/>
              <a:t>Gandh</a:t>
            </a:r>
            <a:r>
              <a:rPr lang="en-IN" dirty="0"/>
              <a:t>i </a:t>
            </a:r>
            <a:r>
              <a:rPr lang="en-IN" dirty="0" smtClean="0"/>
              <a:t>– “</a:t>
            </a:r>
            <a:r>
              <a:rPr lang="en-IN" b="1" i="1" dirty="0" smtClean="0"/>
              <a:t>there </a:t>
            </a:r>
            <a:r>
              <a:rPr lang="en-IN" b="1" i="1" dirty="0"/>
              <a:t>is enough for every man’s need on this earth but not enough for every man’s </a:t>
            </a:r>
            <a:r>
              <a:rPr lang="en-IN" b="1" i="1" dirty="0" smtClean="0"/>
              <a:t>greed</a:t>
            </a:r>
            <a:r>
              <a:rPr lang="en-IN" dirty="0" smtClean="0"/>
              <a:t>” – there is a call for a world wide concern to protect the environment in which we live and it is left in the hands of every human being to protect it.</a:t>
            </a:r>
          </a:p>
          <a:p>
            <a:pPr marL="0" indent="0" algn="ctr">
              <a:buNone/>
            </a:pPr>
            <a:r>
              <a:rPr lang="en-IN" b="1" dirty="0" smtClean="0"/>
              <a:t>Thank You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38924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 from Factories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2170664"/>
            <a:ext cx="7024744" cy="3751232"/>
          </a:xfrm>
        </p:spPr>
      </p:pic>
    </p:spTree>
    <p:extLst>
      <p:ext uri="{BB962C8B-B14F-4D97-AF65-F5344CB8AC3E}">
        <p14:creationId xmlns:p14="http://schemas.microsoft.com/office/powerpoint/2010/main" val="168906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Polluting the Rivers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70664"/>
            <a:ext cx="6880609" cy="3661811"/>
          </a:xfrm>
        </p:spPr>
      </p:pic>
    </p:spTree>
    <p:extLst>
      <p:ext uri="{BB962C8B-B14F-4D97-AF65-F5344CB8AC3E}">
        <p14:creationId xmlns:p14="http://schemas.microsoft.com/office/powerpoint/2010/main" val="106443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Killing of Animals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6336704" cy="3744416"/>
          </a:xfrm>
        </p:spPr>
      </p:pic>
    </p:spTree>
    <p:extLst>
      <p:ext uri="{BB962C8B-B14F-4D97-AF65-F5344CB8AC3E}">
        <p14:creationId xmlns:p14="http://schemas.microsoft.com/office/powerpoint/2010/main" val="282392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Plastics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912768" cy="3888432"/>
          </a:xfrm>
        </p:spPr>
      </p:pic>
    </p:spTree>
    <p:extLst>
      <p:ext uri="{BB962C8B-B14F-4D97-AF65-F5344CB8AC3E}">
        <p14:creationId xmlns:p14="http://schemas.microsoft.com/office/powerpoint/2010/main" val="219972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Fire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7488832" cy="3744416"/>
          </a:xfrm>
        </p:spPr>
      </p:pic>
    </p:spTree>
    <p:extLst>
      <p:ext uri="{BB962C8B-B14F-4D97-AF65-F5344CB8AC3E}">
        <p14:creationId xmlns:p14="http://schemas.microsoft.com/office/powerpoint/2010/main" val="293175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 err="1" smtClean="0"/>
              <a:t>Ecocriticism</a:t>
            </a:r>
            <a:r>
              <a:rPr lang="en-IN" dirty="0" smtClean="0"/>
              <a:t> is the study of literature and environment </a:t>
            </a:r>
          </a:p>
          <a:p>
            <a:r>
              <a:rPr lang="en-IN" dirty="0" smtClean="0"/>
              <a:t>It examine the various ways how literature treats the subject of nature.</a:t>
            </a:r>
          </a:p>
          <a:p>
            <a:r>
              <a:rPr lang="en-IN" dirty="0" smtClean="0"/>
              <a:t>The movement started in the 1990’s</a:t>
            </a:r>
            <a:r>
              <a:rPr lang="en-IN" dirty="0" smtClean="0"/>
              <a:t>. It Started in </a:t>
            </a:r>
            <a:r>
              <a:rPr lang="en-IN" b="1" dirty="0" smtClean="0"/>
              <a:t>America</a:t>
            </a:r>
            <a:r>
              <a:rPr lang="en-IN" dirty="0" smtClean="0"/>
              <a:t> and later spread to </a:t>
            </a:r>
            <a:r>
              <a:rPr lang="en-IN" b="1" dirty="0" smtClean="0"/>
              <a:t>England</a:t>
            </a:r>
            <a:r>
              <a:rPr lang="en-IN" dirty="0" smtClean="0"/>
              <a:t>.</a:t>
            </a:r>
            <a:endParaRPr lang="en-IN" dirty="0" smtClean="0"/>
          </a:p>
          <a:p>
            <a:r>
              <a:rPr lang="en-IN" b="1" dirty="0" smtClean="0"/>
              <a:t>William </a:t>
            </a:r>
            <a:r>
              <a:rPr lang="en-IN" b="1" dirty="0" err="1" smtClean="0"/>
              <a:t>Rueckert</a:t>
            </a:r>
            <a:r>
              <a:rPr lang="en-IN" dirty="0" smtClean="0"/>
              <a:t> – </a:t>
            </a:r>
            <a:r>
              <a:rPr lang="en-IN" b="1" dirty="0" smtClean="0"/>
              <a:t>Literature and Ecology: An Experiment in </a:t>
            </a:r>
            <a:r>
              <a:rPr lang="en-IN" b="1" dirty="0" err="1" smtClean="0"/>
              <a:t>Ecocriticism</a:t>
            </a:r>
            <a:r>
              <a:rPr lang="en-IN" dirty="0" smtClean="0"/>
              <a:t> states – Nature is concerned with complex interactions and with the large sets of interrelationships.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17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 continued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 smtClean="0"/>
              <a:t>Michael P Branch</a:t>
            </a:r>
            <a:r>
              <a:rPr lang="en-IN" dirty="0" smtClean="0"/>
              <a:t> traces the word “</a:t>
            </a:r>
            <a:r>
              <a:rPr lang="en-IN" dirty="0" err="1" smtClean="0"/>
              <a:t>ecocriticism</a:t>
            </a:r>
            <a:r>
              <a:rPr lang="en-IN" dirty="0" smtClean="0"/>
              <a:t>” back to William </a:t>
            </a:r>
            <a:r>
              <a:rPr lang="en-IN" dirty="0" err="1" smtClean="0"/>
              <a:t>Rueckert’s</a:t>
            </a:r>
            <a:r>
              <a:rPr lang="en-IN" dirty="0" smtClean="0"/>
              <a:t> 1978 essay </a:t>
            </a:r>
            <a:r>
              <a:rPr lang="en-IN" i="1" dirty="0" smtClean="0"/>
              <a:t>Literature and Ecology: An </a:t>
            </a:r>
            <a:r>
              <a:rPr lang="en-IN" i="1" dirty="0" err="1" smtClean="0"/>
              <a:t>Experiement</a:t>
            </a:r>
            <a:r>
              <a:rPr lang="en-IN" i="1" dirty="0" smtClean="0"/>
              <a:t> in </a:t>
            </a:r>
            <a:r>
              <a:rPr lang="en-IN" i="1" dirty="0" err="1" smtClean="0"/>
              <a:t>Ecocriticism</a:t>
            </a:r>
            <a:r>
              <a:rPr lang="en-IN" i="1" dirty="0" smtClean="0"/>
              <a:t>.</a:t>
            </a:r>
          </a:p>
          <a:p>
            <a:r>
              <a:rPr lang="en-IN" dirty="0" smtClean="0"/>
              <a:t>According to </a:t>
            </a:r>
            <a:r>
              <a:rPr lang="en-IN" dirty="0" err="1" smtClean="0"/>
              <a:t>Rueckert</a:t>
            </a:r>
            <a:r>
              <a:rPr lang="en-IN" dirty="0" smtClean="0"/>
              <a:t>, </a:t>
            </a:r>
            <a:r>
              <a:rPr lang="en-IN" dirty="0" err="1" smtClean="0"/>
              <a:t>Ecocriticism</a:t>
            </a:r>
            <a:r>
              <a:rPr lang="en-IN" dirty="0" smtClean="0"/>
              <a:t> means “the application of ecology and ecological concept to the study of literature”</a:t>
            </a:r>
          </a:p>
          <a:p>
            <a:r>
              <a:rPr lang="en-IN" dirty="0" err="1" smtClean="0"/>
              <a:t>Ecocriticism</a:t>
            </a:r>
            <a:r>
              <a:rPr lang="en-IN" dirty="0" smtClean="0"/>
              <a:t> takes an earth-</a:t>
            </a:r>
            <a:r>
              <a:rPr lang="en-IN" dirty="0" err="1" smtClean="0"/>
              <a:t>centered</a:t>
            </a:r>
            <a:r>
              <a:rPr lang="en-IN" dirty="0" smtClean="0"/>
              <a:t> approach to literary studies</a:t>
            </a:r>
          </a:p>
          <a:p>
            <a:r>
              <a:rPr lang="en-IN" dirty="0" smtClean="0"/>
              <a:t>Everything is connected to everything else.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470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321</TotalTime>
  <Words>668</Words>
  <Application>Microsoft Office PowerPoint</Application>
  <PresentationFormat>On-screen Show (4:3)</PresentationFormat>
  <Paragraphs>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Century Gothic</vt:lpstr>
      <vt:lpstr>Wingdings</vt:lpstr>
      <vt:lpstr>Wingdings 2</vt:lpstr>
      <vt:lpstr>Austin</vt:lpstr>
      <vt:lpstr>Ecocriticism</vt:lpstr>
      <vt:lpstr>Cutting of Trees</vt:lpstr>
      <vt:lpstr>Chemicals from Factories</vt:lpstr>
      <vt:lpstr>Polluting the Rivers</vt:lpstr>
      <vt:lpstr>Killing of Animals</vt:lpstr>
      <vt:lpstr>Use of Plastics</vt:lpstr>
      <vt:lpstr>Forest Fire</vt:lpstr>
      <vt:lpstr>Definition</vt:lpstr>
      <vt:lpstr>Definition continued</vt:lpstr>
      <vt:lpstr>Ecocritics</vt:lpstr>
      <vt:lpstr>American and British Literature</vt:lpstr>
      <vt:lpstr> Origin - Ecology</vt:lpstr>
      <vt:lpstr>Important Ecocritics</vt:lpstr>
      <vt:lpstr>Romantic Poets</vt:lpstr>
      <vt:lpstr>Robert Frost, Ralph Waldo Emerson and Henry David Thoreau</vt:lpstr>
      <vt:lpstr>Themes</vt:lpstr>
      <vt:lpstr>Themes Continued-</vt:lpstr>
      <vt:lpstr>Anthropocentric – Human Centered and Biocentric – Life Centered</vt:lpstr>
      <vt:lpstr>Ego - Eco</vt:lpstr>
      <vt:lpstr>Area of Study - Research</vt:lpstr>
      <vt:lpstr>Area of Study – Continued </vt:lpstr>
      <vt:lpstr>Ecology in Literature</vt:lpstr>
      <vt:lpstr>Ecology in Literature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Ecocriticism</dc:title>
  <dc:creator>cheryl davis</dc:creator>
  <cp:lastModifiedBy>Sony</cp:lastModifiedBy>
  <cp:revision>36</cp:revision>
  <dcterms:created xsi:type="dcterms:W3CDTF">2015-01-07T15:07:51Z</dcterms:created>
  <dcterms:modified xsi:type="dcterms:W3CDTF">2018-10-29T13:35:14Z</dcterms:modified>
</cp:coreProperties>
</file>